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60" r:id="rId3"/>
    <p:sldId id="259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77207-8469-4D99-BF23-87EF852D6821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26D9EB-E0D8-416D-B230-099BBE2679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322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6D9EB-E0D8-416D-B230-099BBE2679C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25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6D9EB-E0D8-416D-B230-099BBE2679C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1761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6D9EB-E0D8-416D-B230-099BBE2679C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955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520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15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744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427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074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417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35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957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164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425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889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E35D1-340D-4212-B25B-F1D6F2613C47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709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/>
          <p:cNvSpPr/>
          <p:nvPr/>
        </p:nvSpPr>
        <p:spPr>
          <a:xfrm>
            <a:off x="106505" y="1661922"/>
            <a:ext cx="3889697" cy="504383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548647" y="1386769"/>
            <a:ext cx="7397533" cy="53967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92812" y="2105329"/>
            <a:ext cx="3576782" cy="49552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нче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ноябрь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безнең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аеруча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күңелле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узды,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чөнки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безгә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экологлар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кунакка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килде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Балаларга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табигатькә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мәхәббәтне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кечкенәдән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тәрбияләү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мөһим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нче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7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нче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нче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төркемнәрдә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тәрбияләнүче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белән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Күчмә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темага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чара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күрсәтелде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билгеләрен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яхшы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белүләрен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исбатладылар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үчмә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белән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якыннан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таныштылар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исемнәрен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истә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калдырып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кошларның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тавышларын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тыңладылар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Әлеге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чарадан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кунаклар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канәгать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калдылар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t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Зурлар төркеме тәрбиячесе Җамалиева Г. И.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7" r="8230" b="16852"/>
          <a:stretch/>
        </p:blipFill>
        <p:spPr>
          <a:xfrm>
            <a:off x="20930" y="144271"/>
            <a:ext cx="1865932" cy="1571918"/>
          </a:xfrm>
          <a:prstGeom prst="rect">
            <a:avLst/>
          </a:prstGeom>
        </p:spPr>
      </p:pic>
      <p:sp>
        <p:nvSpPr>
          <p:cNvPr id="11" name="Овал 10"/>
          <p:cNvSpPr/>
          <p:nvPr/>
        </p:nvSpPr>
        <p:spPr>
          <a:xfrm>
            <a:off x="599930" y="359465"/>
            <a:ext cx="1117267" cy="107698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943" y="-30457"/>
            <a:ext cx="3819238" cy="184250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00465" y="98954"/>
            <a:ext cx="42264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000" b="1" i="1" cap="none" spc="0" dirty="0" smtClean="0">
                <a:ln/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ЧИШМ</a:t>
            </a:r>
            <a:r>
              <a:rPr lang="tt-RU" sz="4000" b="1" i="1" cap="none" spc="0" dirty="0" smtClean="0">
                <a:ln/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Ә БАШЫ</a:t>
            </a:r>
            <a:endParaRPr lang="ru-RU" sz="4000" b="1" i="1" cap="none" spc="0" dirty="0">
              <a:ln/>
              <a:solidFill>
                <a:srgbClr val="0070C0"/>
              </a:solidFill>
              <a:effectLst/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2867" y="470416"/>
            <a:ext cx="12313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600" b="1" dirty="0" smtClean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№1</a:t>
            </a:r>
            <a:endParaRPr lang="ru-RU" sz="1600" b="1" dirty="0" smtClean="0">
              <a:ln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600" b="1" cap="none" spc="0" dirty="0" smtClean="0">
                <a:ln/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оябрь</a:t>
            </a:r>
          </a:p>
          <a:p>
            <a:pPr algn="ctr"/>
            <a:r>
              <a:rPr lang="ru-RU" sz="1600" b="1" dirty="0" smtClean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2024ел</a:t>
            </a:r>
            <a:endParaRPr lang="ru-RU" sz="1600" b="1" cap="none" spc="0" dirty="0">
              <a:ln/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0190" y="505692"/>
            <a:ext cx="787157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t-RU" sz="2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t-RU" sz="2000" b="1" cap="none" spc="0" dirty="0" smtClean="0">
                <a:ln/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ШАТЛЫК</a:t>
            </a:r>
            <a:r>
              <a:rPr lang="ru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tt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000" b="1" cap="none" spc="0" dirty="0" smtClean="0">
                <a:ln/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үткән балачак, </a:t>
            </a:r>
          </a:p>
          <a:p>
            <a:pPr algn="ctr"/>
            <a:r>
              <a:rPr lang="tt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күңелләрдә мәңге калачак</a:t>
            </a:r>
            <a:endParaRPr lang="ru-RU" sz="2000" b="1" cap="none" spc="0" dirty="0">
              <a:ln/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89520" y="361366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402026" y="1436448"/>
            <a:ext cx="3645408" cy="5431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t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Минем </a:t>
            </a:r>
            <a:r>
              <a:rPr lang="tt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әни бер генә.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t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Ноябрь аеның соңгы якшәмбе көне Әниләр  көне буларак билгеләнеп үтелә.  Шул уңайдан бүген бакчабызда “Минем әни бер генә”дип исемләнгән бәйге булып узды. Әлеге бәйгедә һәр төркемнән берәр әни катнашып, масстер-класс формасында үзләренең осталыклары белән бүлештеләр. Һәр катнашучының чыгышы файдалы, мавыктыргыч  һәм  үзенчәлекле иде. 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t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Бәйге ахырында катнашучы балаларга, әниләргә бүләкләр тапшырылды. Чарадан әниләр аралашып, иҗади дәрт алып, күтәренке кәефтә таралыштылар. </a:t>
            </a:r>
            <a:endParaRPr lang="tt-RU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t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Өлкән тәрбияче Батыршина Л.И.</a:t>
            </a:r>
            <a:endParaRPr lang="tt-RU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66" r="9066" b="12267"/>
          <a:stretch/>
        </p:blipFill>
        <p:spPr>
          <a:xfrm>
            <a:off x="8463943" y="4565535"/>
            <a:ext cx="3065782" cy="17464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3139" y="1532589"/>
            <a:ext cx="2923704" cy="19269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4" name="Прямоугольник 23"/>
          <p:cNvSpPr/>
          <p:nvPr/>
        </p:nvSpPr>
        <p:spPr>
          <a:xfrm>
            <a:off x="693493" y="2756993"/>
            <a:ext cx="32753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78168" y="3620775"/>
            <a:ext cx="374473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Хезмәткә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оборонага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әзер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Бөтенроссия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физкультура-спорт комплексы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чемпионнары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фестивалендә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сынатмадык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07883" y="6125632"/>
            <a:ext cx="28555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“Мин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татарча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сөйләшәм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татар теле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олимпиадасы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җиңүчеләре</a:t>
            </a: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5" t="4233" r="4467" b="12675"/>
          <a:stretch/>
        </p:blipFill>
        <p:spPr>
          <a:xfrm>
            <a:off x="290822" y="4442235"/>
            <a:ext cx="2313432" cy="16184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" name="Овал 16"/>
          <p:cNvSpPr/>
          <p:nvPr/>
        </p:nvSpPr>
        <p:spPr>
          <a:xfrm>
            <a:off x="6542353" y="1189921"/>
            <a:ext cx="3454481" cy="55890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Шау-шулы тормыш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3" t="18000" r="14767" b="3600"/>
          <a:stretch/>
        </p:blipFill>
        <p:spPr>
          <a:xfrm>
            <a:off x="384048" y="1909285"/>
            <a:ext cx="2055868" cy="17418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Пятно 1 13"/>
          <p:cNvSpPr/>
          <p:nvPr/>
        </p:nvSpPr>
        <p:spPr>
          <a:xfrm>
            <a:off x="1896457" y="895089"/>
            <a:ext cx="2609948" cy="1300941"/>
          </a:xfrm>
          <a:prstGeom prst="irregularSeal1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Котлыйбыз!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55527">
            <a:off x="2679493" y="4195853"/>
            <a:ext cx="972870" cy="1338077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6586">
            <a:off x="2838519" y="5258391"/>
            <a:ext cx="979493" cy="13471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00191" y="-30457"/>
            <a:ext cx="118977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Арча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районы "Арча 9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нчы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мәктәпкәчә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учреждениесе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24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250" y="265976"/>
            <a:ext cx="3851758" cy="659202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0704" y="31170"/>
            <a:ext cx="4168414" cy="68182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171"/>
            <a:ext cx="4244660" cy="682683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740553" y="997723"/>
            <a:ext cx="26161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t-RU" sz="2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cap="none" spc="0" dirty="0">
              <a:ln/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Волна 14"/>
          <p:cNvSpPr/>
          <p:nvPr/>
        </p:nvSpPr>
        <p:spPr>
          <a:xfrm>
            <a:off x="4740553" y="31171"/>
            <a:ext cx="2373479" cy="670814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000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 дә бер хикмәт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3928" y="265977"/>
            <a:ext cx="3904488" cy="6283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Татар теле </a:t>
            </a:r>
            <a:r>
              <a:rPr lang="ru-RU" sz="14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буенча</a:t>
            </a:r>
            <a:r>
              <a:rPr lang="ru-RU" sz="14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олимпиада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Бүген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Арча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районының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"Арча 3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нче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башлангыч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гомуми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белем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мәктәбе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балалар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бакчасы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нда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районкүләм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мәктәпкәчә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яшьтәге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балалар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арасында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татар теле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буенча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олимпиада узды.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Безнең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балалар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бакчасыннан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Вәлиуллин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Солтан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Мөхәммәтшина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Фәйрүзә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Газизова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Индира,Шәехова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Язилә,Гыйбәдуллин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Әмир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Мәгъсүмов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Илдан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катнашты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Алар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туган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тел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буенча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төзелгән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олимпиада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биремнәрен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үтәделәр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белемнәрен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сынадылар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Гел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шулай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туган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телләрен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яратучы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туган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телебез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татар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телендә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сөйләшүче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балалар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булып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үссеннәр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Аларга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уңышлар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телибез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Татар теле т</a:t>
            </a:r>
            <a:r>
              <a:rPr lang="tt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әрбиячесе Миннебаева Г.М.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62" y="3519019"/>
            <a:ext cx="3517415" cy="26380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8144801" y="2359094"/>
            <a:ext cx="3732003" cy="4216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t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Күренекле шәхес белән очрашу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25 ноябрь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көнне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бакчабызда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Россияне</a:t>
            </a:r>
            <a:r>
              <a:rPr lang="tt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ң Мактау грамотасына лаек булган ветеран укытучы,“Каурый каләм” берләшмәсе әг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ъ</a:t>
            </a:r>
            <a:r>
              <a:rPr lang="tt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засы,һәвәскәр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шагыйрә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</a:t>
            </a:r>
            <a:r>
              <a:rPr lang="tt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әйзрахманова Халидә Әбделхак кызы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белән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очрашу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булды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Алар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шагыйрә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иҗат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иткән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берсеннән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-берсе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шаян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күңелле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шигырьләрне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яттан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сөйләделәр</a:t>
            </a:r>
            <a:r>
              <a:rPr lang="tt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Халидә апа балаларның чыгышларын игътибар белән тыңлаганнан соң,шушы </a:t>
            </a:r>
            <a:r>
              <a:rPr lang="tt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шигырьләрнең </a:t>
            </a:r>
            <a:r>
              <a:rPr lang="tt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язылу тарихы белән таныштырды һәм үзе дә шигырьләрен укыды, татар кызларының башка яулык бәйләү формаларын күрсәтеп,яулык ябуның әһәмияте турында сөйләде.                                                Эх күңелле булды да соң</a:t>
            </a:r>
            <a:r>
              <a:rPr lang="tt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!!!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t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Татар теле тәрбиячесе Әхмәтшина Н.Р.</a:t>
            </a:r>
            <a:endParaRPr lang="ru-RU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197" y="265976"/>
            <a:ext cx="2896533" cy="217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452678" y="628411"/>
            <a:ext cx="3280008" cy="5893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t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Фән серләрен ачканда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Фән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сәгатьләре”атналыгы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кысаларында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Фән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серләрен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ачканда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дип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исемләнгән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күргәзмә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оештырылды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фән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техника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өлкәсендәге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казаныш-лар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турында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китаплар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каралды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техник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чаралар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тәкъдим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ителде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яшь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уйлап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табучылар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аларның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уйлап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табулары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турында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презентациягә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күзәтү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ясалды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төрледән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төрле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тәҗрибәләр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ясалды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endParaRPr lang="tt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t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Уртанчылар төркеме тәрбиячесе  Гараева М.Х.</a:t>
            </a:r>
            <a:endParaRPr lang="tt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446" y="4071498"/>
            <a:ext cx="1497067" cy="19960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577" y="4071498"/>
            <a:ext cx="1496390" cy="11222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471" y="5119734"/>
            <a:ext cx="1492329" cy="1119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" r="7825"/>
          <a:stretch/>
        </p:blipFill>
        <p:spPr>
          <a:xfrm>
            <a:off x="4451366" y="2798190"/>
            <a:ext cx="2675662" cy="1320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7993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0002" y="83696"/>
            <a:ext cx="4225966" cy="67102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04782" y="552583"/>
            <a:ext cx="3383448" cy="60036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40553" y="997723"/>
            <a:ext cx="26161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t-RU" sz="2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cap="none" spc="0" dirty="0">
              <a:ln/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Вертикальный свиток 18"/>
          <p:cNvSpPr/>
          <p:nvPr/>
        </p:nvSpPr>
        <p:spPr>
          <a:xfrm>
            <a:off x="4127251" y="83696"/>
            <a:ext cx="4812876" cy="6587986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Овальная выноска 19"/>
          <p:cNvSpPr/>
          <p:nvPr/>
        </p:nvSpPr>
        <p:spPr>
          <a:xfrm rot="20665288">
            <a:off x="-35789" y="69228"/>
            <a:ext cx="2011330" cy="832104"/>
          </a:xfrm>
          <a:prstGeom prst="wedgeEllipse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Әти-әниләр колагына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97935" y="34487"/>
            <a:ext cx="515372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И</a:t>
            </a:r>
            <a:r>
              <a:rPr lang="tt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җат студиясе</a:t>
            </a:r>
            <a:endParaRPr lang="ru-RU" sz="2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9731" y="141918"/>
            <a:ext cx="4116237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27362" y="2979916"/>
            <a:ext cx="3475841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tt-RU" sz="1200" dirty="0" smtClean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Мәктәпкәчә яш</a:t>
            </a:r>
            <a:r>
              <a:rPr lang="ru-RU" sz="1200" dirty="0" err="1" smtClean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ьтәге</a:t>
            </a:r>
            <a:r>
              <a:rPr lang="ru-RU" sz="1200" dirty="0" smtClean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200" dirty="0" smtClean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 smtClean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 физик </a:t>
            </a:r>
            <a:r>
              <a:rPr lang="ru-RU" sz="1200" dirty="0" err="1" smtClean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тәрбия</a:t>
            </a:r>
            <a:r>
              <a:rPr lang="ru-RU" sz="1200" dirty="0" smtClean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1200" dirty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tt-RU" sz="1200" cap="none" spc="0" dirty="0" smtClean="0">
                <a:ln/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өгыльләрендә татар халкының хәрәкәтле уеннарын бик теләп кулланабыз. Балалар аеруча</a:t>
            </a:r>
          </a:p>
          <a:p>
            <a:r>
              <a:rPr lang="tt-RU" sz="1200" dirty="0" smtClean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“Буш урын”, “Оча-очмый” “Аксак төлке” һәм башка төрле уеннарын яратып уйныйлар. Уен барышын  халык көйләре белән тулыландырабыз.</a:t>
            </a:r>
          </a:p>
          <a:p>
            <a:endParaRPr lang="tt-RU" sz="1200" cap="none" spc="0" dirty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cap="none" spc="0" dirty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cap="none" spc="0" dirty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cap="none" spc="0" dirty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cap="none" spc="0" dirty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cap="none" spc="0" dirty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Физик </a:t>
            </a:r>
            <a:r>
              <a:rPr lang="ru-RU" sz="1200" dirty="0" smtClean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инструкторы </a:t>
            </a:r>
            <a:r>
              <a:rPr lang="ru-RU" sz="1200" dirty="0" err="1" smtClean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Гараева</a:t>
            </a:r>
            <a:r>
              <a:rPr lang="ru-RU" sz="1200" dirty="0" smtClean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 Л.В.</a:t>
            </a:r>
          </a:p>
          <a:p>
            <a:endParaRPr lang="tt-RU" sz="1200" dirty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cap="none" spc="0" dirty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cap="none" spc="0" dirty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23" r="16811"/>
          <a:stretch/>
        </p:blipFill>
        <p:spPr>
          <a:xfrm>
            <a:off x="8663660" y="1233412"/>
            <a:ext cx="3068192" cy="16550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7" t="22041" r="14745"/>
          <a:stretch/>
        </p:blipFill>
        <p:spPr>
          <a:xfrm>
            <a:off x="8527362" y="4330560"/>
            <a:ext cx="3166852" cy="17242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Овальная выноска 8"/>
          <p:cNvSpPr/>
          <p:nvPr/>
        </p:nvSpPr>
        <p:spPr>
          <a:xfrm rot="864712">
            <a:off x="9603927" y="118569"/>
            <a:ext cx="2575010" cy="1036683"/>
          </a:xfrm>
          <a:prstGeom prst="wedgeEllipse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 тәндә-сәламәт акыл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01"/>
          <a:stretch/>
        </p:blipFill>
        <p:spPr>
          <a:xfrm>
            <a:off x="4847701" y="3221105"/>
            <a:ext cx="3240562" cy="13962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Прямоугольник 14"/>
          <p:cNvSpPr/>
          <p:nvPr/>
        </p:nvSpPr>
        <p:spPr>
          <a:xfrm>
            <a:off x="4824589" y="720646"/>
            <a:ext cx="3550360" cy="61863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Нинди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бөек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исем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Нәрсә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җитә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булуга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?!</a:t>
            </a:r>
          </a:p>
          <a:p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Хатын-кызның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бөтен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матурлыгы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Бөтен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күрке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Ана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булуда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ноябрьнең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соңгы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якшәмбесендә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Әниләр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көне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билгеләп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үтелә.Шул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уңайдан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төркемнәрдә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кадерле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әниләргә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матур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бәйрәм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чаралары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оештырылды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Чара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тарафыннан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башкарылган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шигырьләр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җыр-биюләр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үрелеп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барды.Бәйрәм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ахырында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әниләренә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куллары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ясалган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тәбрикләү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открыткалары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тапшырдылар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тагын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очрашулар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күңелле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мизгелләр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булсын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теләктә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калабыз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t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 </a:t>
            </a:r>
            <a:r>
              <a:rPr lang="tt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җитәкчесе </a:t>
            </a:r>
            <a:r>
              <a:rPr lang="tt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Мөбәрәкшина Л.Х.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200" dirty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91565" y="554745"/>
            <a:ext cx="388381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1200" dirty="0" smtClean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200" dirty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cap="none" spc="0" dirty="0">
              <a:ln/>
              <a:effectLst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215" y="4918802"/>
            <a:ext cx="1377019" cy="1836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8" name="Прямоугольник 17"/>
          <p:cNvSpPr/>
          <p:nvPr/>
        </p:nvSpPr>
        <p:spPr>
          <a:xfrm>
            <a:off x="217197" y="74200"/>
            <a:ext cx="4049554" cy="69557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20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ru-RU" sz="1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 </a:t>
            </a:r>
            <a:r>
              <a:rPr lang="ru-RU" sz="1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киңәшләре</a:t>
            </a:r>
            <a:endParaRPr lang="ru-RU" sz="1400" b="1" dirty="0" smtClean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Шөгыльләрне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өй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шартларында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</a:p>
          <a:p>
            <a:pPr algn="ctr"/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оештырганда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иң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авыры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– баланың                          </a:t>
            </a:r>
          </a:p>
          <a:p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шөгыльләнергә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теләмәве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. Кече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яшьтәге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балаларның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иң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зур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кызыксынуы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уен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икәнен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онытмаганда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проблеманы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бик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тиз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җиңәргә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мөмкин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Шундый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уеннарның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берничәсен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тәкъдим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итәбез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Күркә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Елмаерга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авызны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ачарга,телне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өске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иреннәр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өстенә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куярга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алга-артка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йөртергә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бла-бла-бла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дип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әйтергә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«Маляр”. </a:t>
            </a:r>
          </a:p>
          <a:p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Елмаерга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авызны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ачарга,телнең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очы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аңкаудан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тамакка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таба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киресенчә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акрын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хәрәкәтләр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ясарга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Тукран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Елмаерга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авызны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ачарга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телне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өскә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күтәреп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очы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өске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тешләрне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чүкергә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Гөмбә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</a:p>
          <a:p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Елмаерга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авызны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ачарга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телне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аңкауга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беркетергә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башлангыч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халәткә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кайтырга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Күнегүне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эшләгәндә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авыз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ачык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булырга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тиеш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Бегемотлар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</a:p>
          <a:p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Авызны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зур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итеп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ачырга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, 5кә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кадәр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санаганчы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торырга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баштагы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халәткә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кайтырга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Атта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Елмаерга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авызны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ачарга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телне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тавышландырып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шартлатырга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Тарак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</a:p>
          <a:p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Елмаерга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телне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кысылган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тешләр</a:t>
            </a:r>
            <a:endParaRPr lang="ru-RU" sz="12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арасыннан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йортергә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телне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тараган</a:t>
            </a:r>
            <a:endParaRPr lang="ru-RU" sz="12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хәрәкәт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ясарга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Сәгать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Елмаерга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авызны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ачарга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, тел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авызның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уң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сул</a:t>
            </a:r>
            <a:r>
              <a:rPr lang="ru-RU" sz="1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кырыйларына</a:t>
            </a:r>
            <a:endParaRPr lang="ru-RU" sz="12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чиратлап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үрелергә</a:t>
            </a:r>
            <a:r>
              <a:rPr lang="ru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t-RU" sz="12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1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Педагог-логопед Корбанова Ч.В.</a:t>
            </a:r>
            <a:endParaRPr lang="ru-RU" sz="1200" dirty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AutoShape 2" descr="https://edu.tatar.ru/upload/news/org6387/371505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5" r="18025" b="12040"/>
          <a:stretch/>
        </p:blipFill>
        <p:spPr>
          <a:xfrm rot="10800000" flipV="1">
            <a:off x="4932804" y="4687763"/>
            <a:ext cx="2955141" cy="15789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0274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798</Words>
  <Application>Microsoft Office PowerPoint</Application>
  <PresentationFormat>Широкоэкранный</PresentationFormat>
  <Paragraphs>151</Paragraphs>
  <Slides>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SimSun-ExtB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Айгуль</dc:creator>
  <cp:lastModifiedBy>Айгуль</cp:lastModifiedBy>
  <cp:revision>36</cp:revision>
  <dcterms:created xsi:type="dcterms:W3CDTF">2024-11-18T10:41:48Z</dcterms:created>
  <dcterms:modified xsi:type="dcterms:W3CDTF">2024-11-29T07:19:04Z</dcterms:modified>
</cp:coreProperties>
</file>